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8225"/>
  <p:embeddedFontLst>
    <p:embeddedFont>
      <p:font typeface="Gill Sans" panose="020B0604020202020204" charset="0"/>
      <p:regular r:id="rId12"/>
      <p:bold r:id="rId13"/>
    </p:embeddedFont>
    <p:embeddedFont>
      <p:font typeface="Verdana" panose="020B060403050404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gywktIxclVPSa83vwSKhqh5pFs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no Omar BARRY" userId="aac3541fb707f522" providerId="LiveId" clId="{B6D5A49D-3340-42B6-90B1-C418FEFCB11A}"/>
    <pc:docChg chg="undo custSel modSld">
      <pc:chgData name="Cherno Omar BARRY" userId="aac3541fb707f522" providerId="LiveId" clId="{B6D5A49D-3340-42B6-90B1-C418FEFCB11A}" dt="2023-05-08T07:35:05.443" v="50" actId="14100"/>
      <pc:docMkLst>
        <pc:docMk/>
      </pc:docMkLst>
      <pc:sldChg chg="modSp mod">
        <pc:chgData name="Cherno Omar BARRY" userId="aac3541fb707f522" providerId="LiveId" clId="{B6D5A49D-3340-42B6-90B1-C418FEFCB11A}" dt="2023-05-08T07:32:08.170" v="2" actId="404"/>
        <pc:sldMkLst>
          <pc:docMk/>
          <pc:sldMk cId="0" sldId="256"/>
        </pc:sldMkLst>
        <pc:spChg chg="mod">
          <ac:chgData name="Cherno Omar BARRY" userId="aac3541fb707f522" providerId="LiveId" clId="{B6D5A49D-3340-42B6-90B1-C418FEFCB11A}" dt="2023-05-08T07:32:08.170" v="2" actId="404"/>
          <ac:spMkLst>
            <pc:docMk/>
            <pc:sldMk cId="0" sldId="256"/>
            <ac:spMk id="112" creationId="{00000000-0000-0000-0000-000000000000}"/>
          </ac:spMkLst>
        </pc:spChg>
      </pc:sldChg>
      <pc:sldChg chg="modSp mod">
        <pc:chgData name="Cherno Omar BARRY" userId="aac3541fb707f522" providerId="LiveId" clId="{B6D5A49D-3340-42B6-90B1-C418FEFCB11A}" dt="2023-05-08T07:32:24.871" v="3" actId="404"/>
        <pc:sldMkLst>
          <pc:docMk/>
          <pc:sldMk cId="0" sldId="257"/>
        </pc:sldMkLst>
        <pc:spChg chg="mod">
          <ac:chgData name="Cherno Omar BARRY" userId="aac3541fb707f522" providerId="LiveId" clId="{B6D5A49D-3340-42B6-90B1-C418FEFCB11A}" dt="2023-05-08T07:32:24.871" v="3" actId="404"/>
          <ac:spMkLst>
            <pc:docMk/>
            <pc:sldMk cId="0" sldId="257"/>
            <ac:spMk id="122" creationId="{00000000-0000-0000-0000-000000000000}"/>
          </ac:spMkLst>
        </pc:spChg>
      </pc:sldChg>
      <pc:sldChg chg="modSp mod">
        <pc:chgData name="Cherno Omar BARRY" userId="aac3541fb707f522" providerId="LiveId" clId="{B6D5A49D-3340-42B6-90B1-C418FEFCB11A}" dt="2023-05-08T07:33:07.865" v="17" actId="20577"/>
        <pc:sldMkLst>
          <pc:docMk/>
          <pc:sldMk cId="0" sldId="258"/>
        </pc:sldMkLst>
        <pc:spChg chg="mod">
          <ac:chgData name="Cherno Omar BARRY" userId="aac3541fb707f522" providerId="LiveId" clId="{B6D5A49D-3340-42B6-90B1-C418FEFCB11A}" dt="2023-05-08T07:32:52.315" v="9" actId="1076"/>
          <ac:spMkLst>
            <pc:docMk/>
            <pc:sldMk cId="0" sldId="258"/>
            <ac:spMk id="133" creationId="{00000000-0000-0000-0000-000000000000}"/>
          </ac:spMkLst>
        </pc:spChg>
        <pc:spChg chg="mod">
          <ac:chgData name="Cherno Omar BARRY" userId="aac3541fb707f522" providerId="LiveId" clId="{B6D5A49D-3340-42B6-90B1-C418FEFCB11A}" dt="2023-05-08T07:33:07.865" v="17" actId="20577"/>
          <ac:spMkLst>
            <pc:docMk/>
            <pc:sldMk cId="0" sldId="258"/>
            <ac:spMk id="134" creationId="{00000000-0000-0000-0000-000000000000}"/>
          </ac:spMkLst>
        </pc:spChg>
      </pc:sldChg>
      <pc:sldChg chg="modSp mod">
        <pc:chgData name="Cherno Omar BARRY" userId="aac3541fb707f522" providerId="LiveId" clId="{B6D5A49D-3340-42B6-90B1-C418FEFCB11A}" dt="2023-05-08T07:33:41.156" v="23" actId="1076"/>
        <pc:sldMkLst>
          <pc:docMk/>
          <pc:sldMk cId="0" sldId="259"/>
        </pc:sldMkLst>
        <pc:spChg chg="mod">
          <ac:chgData name="Cherno Omar BARRY" userId="aac3541fb707f522" providerId="LiveId" clId="{B6D5A49D-3340-42B6-90B1-C418FEFCB11A}" dt="2023-05-08T07:33:41.156" v="23" actId="1076"/>
          <ac:spMkLst>
            <pc:docMk/>
            <pc:sldMk cId="0" sldId="259"/>
            <ac:spMk id="144" creationId="{00000000-0000-0000-0000-000000000000}"/>
          </ac:spMkLst>
        </pc:spChg>
        <pc:spChg chg="mod">
          <ac:chgData name="Cherno Omar BARRY" userId="aac3541fb707f522" providerId="LiveId" clId="{B6D5A49D-3340-42B6-90B1-C418FEFCB11A}" dt="2023-05-08T07:33:32.644" v="19" actId="1076"/>
          <ac:spMkLst>
            <pc:docMk/>
            <pc:sldMk cId="0" sldId="259"/>
            <ac:spMk id="145" creationId="{00000000-0000-0000-0000-000000000000}"/>
          </ac:spMkLst>
        </pc:spChg>
      </pc:sldChg>
      <pc:sldChg chg="modSp mod">
        <pc:chgData name="Cherno Omar BARRY" userId="aac3541fb707f522" providerId="LiveId" clId="{B6D5A49D-3340-42B6-90B1-C418FEFCB11A}" dt="2023-05-08T07:33:53.148" v="24" actId="404"/>
        <pc:sldMkLst>
          <pc:docMk/>
          <pc:sldMk cId="0" sldId="261"/>
        </pc:sldMkLst>
        <pc:spChg chg="mod">
          <ac:chgData name="Cherno Omar BARRY" userId="aac3541fb707f522" providerId="LiveId" clId="{B6D5A49D-3340-42B6-90B1-C418FEFCB11A}" dt="2023-05-08T07:33:53.148" v="24" actId="404"/>
          <ac:spMkLst>
            <pc:docMk/>
            <pc:sldMk cId="0" sldId="261"/>
            <ac:spMk id="167" creationId="{00000000-0000-0000-0000-000000000000}"/>
          </ac:spMkLst>
        </pc:spChg>
      </pc:sldChg>
      <pc:sldChg chg="modSp mod">
        <pc:chgData name="Cherno Omar BARRY" userId="aac3541fb707f522" providerId="LiveId" clId="{B6D5A49D-3340-42B6-90B1-C418FEFCB11A}" dt="2023-05-08T07:34:05.878" v="26" actId="404"/>
        <pc:sldMkLst>
          <pc:docMk/>
          <pc:sldMk cId="0" sldId="262"/>
        </pc:sldMkLst>
        <pc:spChg chg="mod">
          <ac:chgData name="Cherno Omar BARRY" userId="aac3541fb707f522" providerId="LiveId" clId="{B6D5A49D-3340-42B6-90B1-C418FEFCB11A}" dt="2023-05-08T07:34:05.878" v="26" actId="404"/>
          <ac:spMkLst>
            <pc:docMk/>
            <pc:sldMk cId="0" sldId="262"/>
            <ac:spMk id="179" creationId="{00000000-0000-0000-0000-000000000000}"/>
          </ac:spMkLst>
        </pc:spChg>
        <pc:graphicFrameChg chg="mod">
          <ac:chgData name="Cherno Omar BARRY" userId="aac3541fb707f522" providerId="LiveId" clId="{B6D5A49D-3340-42B6-90B1-C418FEFCB11A}" dt="2023-05-08T07:34:01.675" v="25" actId="1076"/>
          <ac:graphicFrameMkLst>
            <pc:docMk/>
            <pc:sldMk cId="0" sldId="262"/>
            <ac:graphicFrameMk id="181" creationId="{00000000-0000-0000-0000-000000000000}"/>
          </ac:graphicFrameMkLst>
        </pc:graphicFrameChg>
      </pc:sldChg>
      <pc:sldChg chg="modSp mod">
        <pc:chgData name="Cherno Omar BARRY" userId="aac3541fb707f522" providerId="LiveId" clId="{B6D5A49D-3340-42B6-90B1-C418FEFCB11A}" dt="2023-05-08T07:34:18.337" v="27" actId="404"/>
        <pc:sldMkLst>
          <pc:docMk/>
          <pc:sldMk cId="0" sldId="263"/>
        </pc:sldMkLst>
        <pc:spChg chg="mod">
          <ac:chgData name="Cherno Omar BARRY" userId="aac3541fb707f522" providerId="LiveId" clId="{B6D5A49D-3340-42B6-90B1-C418FEFCB11A}" dt="2023-05-08T07:34:18.337" v="27" actId="404"/>
          <ac:spMkLst>
            <pc:docMk/>
            <pc:sldMk cId="0" sldId="263"/>
            <ac:spMk id="192" creationId="{00000000-0000-0000-0000-000000000000}"/>
          </ac:spMkLst>
        </pc:spChg>
      </pc:sldChg>
      <pc:sldChg chg="modSp mod">
        <pc:chgData name="Cherno Omar BARRY" userId="aac3541fb707f522" providerId="LiveId" clId="{B6D5A49D-3340-42B6-90B1-C418FEFCB11A}" dt="2023-05-08T07:35:05.443" v="50" actId="14100"/>
        <pc:sldMkLst>
          <pc:docMk/>
          <pc:sldMk cId="0" sldId="264"/>
        </pc:sldMkLst>
        <pc:spChg chg="mod">
          <ac:chgData name="Cherno Omar BARRY" userId="aac3541fb707f522" providerId="LiveId" clId="{B6D5A49D-3340-42B6-90B1-C418FEFCB11A}" dt="2023-05-08T07:35:01.266" v="49" actId="14100"/>
          <ac:spMkLst>
            <pc:docMk/>
            <pc:sldMk cId="0" sldId="264"/>
            <ac:spMk id="199" creationId="{00000000-0000-0000-0000-000000000000}"/>
          </ac:spMkLst>
        </pc:spChg>
        <pc:spChg chg="mod">
          <ac:chgData name="Cherno Omar BARRY" userId="aac3541fb707f522" providerId="LiveId" clId="{B6D5A49D-3340-42B6-90B1-C418FEFCB11A}" dt="2023-05-08T07:35:05.443" v="50" actId="14100"/>
          <ac:spMkLst>
            <pc:docMk/>
            <pc:sldMk cId="0" sldId="264"/>
            <ac:spMk id="20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0" name="Google Shape;110;p2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Google Shape;126;p4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N c </a:t>
            </a:r>
            <a:endParaRPr/>
          </a:p>
        </p:txBody>
      </p:sp>
      <p:sp>
        <p:nvSpPr>
          <p:cNvPr id="127" name="Google Shape;127;p4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5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N c </a:t>
            </a:r>
            <a:endParaRPr/>
          </a:p>
        </p:txBody>
      </p:sp>
      <p:sp>
        <p:nvSpPr>
          <p:cNvPr id="138" name="Google Shape;138;p5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Google Shape;148;p6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N c </a:t>
            </a:r>
            <a:endParaRPr/>
          </a:p>
        </p:txBody>
      </p:sp>
      <p:sp>
        <p:nvSpPr>
          <p:cNvPr id="149" name="Google Shape;149;p6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6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Google Shape;160;p7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N c </a:t>
            </a:r>
            <a:endParaRPr/>
          </a:p>
        </p:txBody>
      </p:sp>
      <p:sp>
        <p:nvSpPr>
          <p:cNvPr id="161" name="Google Shape;161;p7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7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Google Shape;172;p8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N c </a:t>
            </a:r>
            <a:endParaRPr/>
          </a:p>
        </p:txBody>
      </p:sp>
      <p:sp>
        <p:nvSpPr>
          <p:cNvPr id="173" name="Google Shape;173;p8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8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9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N c </a:t>
            </a:r>
            <a:endParaRPr/>
          </a:p>
        </p:txBody>
      </p:sp>
      <p:sp>
        <p:nvSpPr>
          <p:cNvPr id="185" name="Google Shape;185;p9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9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5/7/2023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0:notes"/>
          <p:cNvSpPr txBox="1">
            <a:spLocks noGrp="1"/>
          </p:cNvSpPr>
          <p:nvPr>
            <p:ph type="sldNum" idx="12"/>
          </p:nvPr>
        </p:nvSpPr>
        <p:spPr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57763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7" name="Google Shape;197;p10:notes"/>
          <p:cNvSpPr txBox="1">
            <a:spLocks noGrp="1"/>
          </p:cNvSpPr>
          <p:nvPr>
            <p:ph type="body" idx="1"/>
          </p:nvPr>
        </p:nvSpPr>
        <p:spPr>
          <a:xfrm>
            <a:off x="679450" y="4716463"/>
            <a:ext cx="5438775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6150" rIns="92300" bIns="46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Diagram or Organization Chart" type="dgm">
  <p:cSld name="DIAGRAM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457200" y="5953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>
            <a:spLocks noGrp="1"/>
          </p:cNvSpPr>
          <p:nvPr>
            <p:ph type="dgm" idx="2"/>
          </p:nvPr>
        </p:nvSpPr>
        <p:spPr>
          <a:xfrm>
            <a:off x="914400" y="1905000"/>
            <a:ext cx="7772400" cy="406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sz="3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500" dist="18500" dir="5400000" algn="tl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274300" rIns="91425" bIns="45700" anchor="t" anchorCtr="0">
            <a:normAutofit/>
          </a:bodyPr>
          <a:lstStyle/>
          <a:p>
            <a:pPr marL="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endParaRPr sz="32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6" name="Google Shape;86;p21"/>
          <p:cNvSpPr/>
          <p:nvPr/>
        </p:nvSpPr>
        <p:spPr>
          <a:xfrm rot="-2131329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3300000" sx="96000" sy="96000" algn="tl" rotWithShape="0">
              <a:srgbClr val="EAD8B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1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3300000" sx="96000" sy="96000" algn="tl" rotWithShape="0">
              <a:schemeClr val="lt2">
                <a:alpha val="2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1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2100"/>
              <a:buFont typeface="Gill Sans"/>
              <a:buNone/>
              <a:defRPr sz="21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1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</p:sp>
      <p:sp>
        <p:nvSpPr>
          <p:cNvPr id="90" name="Google Shape;90;p21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777777"/>
                </a:solidFill>
              </a:defRPr>
            </a:lvl1pPr>
            <a:lvl2pPr marL="914400" lvl="1" indent="-304800" algn="l">
              <a:spcBef>
                <a:spcPts val="550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spcBef>
                <a:spcPts val="20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1" name="Google Shape;91;p21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1"/>
          </p:nvPr>
        </p:nvSpPr>
        <p:spPr>
          <a:xfrm rot="5400000">
            <a:off x="2784475" y="98425"/>
            <a:ext cx="4800600" cy="749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7" name="Google Shape;97;p2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2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"/>
          <p:cNvSpPr txBox="1">
            <a:spLocks noGrp="1"/>
          </p:cNvSpPr>
          <p:nvPr>
            <p:ph type="title"/>
          </p:nvPr>
        </p:nvSpPr>
        <p:spPr>
          <a:xfrm rot="5400000">
            <a:off x="4846638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3"/>
          <p:cNvSpPr txBox="1">
            <a:spLocks noGrp="1"/>
          </p:cNvSpPr>
          <p:nvPr>
            <p:ph type="body" idx="1"/>
          </p:nvPr>
        </p:nvSpPr>
        <p:spPr>
          <a:xfrm rot="5400000">
            <a:off x="998538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103" name="Google Shape;103;p23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2F8DA4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>
            <a:solidFill>
              <a:srgbClr val="317F92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3"/>
          <p:cNvSpPr txBox="1"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2080"/>
              <a:buNone/>
              <a:defRPr sz="2600">
                <a:solidFill>
                  <a:srgbClr val="341108"/>
                </a:solidFill>
              </a:defRPr>
            </a:lvl1pPr>
            <a:lvl2pPr lvl="1" algn="ctr">
              <a:spcBef>
                <a:spcPts val="5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5"/>
          <p:cNvSpPr/>
          <p:nvPr/>
        </p:nvSpPr>
        <p:spPr>
          <a:xfrm>
            <a:off x="2286000" y="0"/>
            <a:ext cx="76200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F6A5F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2F8DA4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5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>
            <a:solidFill>
              <a:srgbClr val="317F92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4000"/>
              <a:buFont typeface="Gill Sans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341108"/>
                </a:solidFill>
              </a:defRPr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0840" algn="l"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marL="914400" lvl="1" indent="-381000" algn="l"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2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0840" algn="l"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marL="914400" lvl="1" indent="-381000" algn="l"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5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w="107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sz="1900" b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2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w="107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sz="1900" b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body" idx="4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w="1077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9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F6A5F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2200"/>
              <a:buFont typeface="Gill Sans"/>
              <a:buNone/>
              <a:defRPr sz="22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body" idx="1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1160" algn="l">
              <a:spcBef>
                <a:spcPts val="600"/>
              </a:spcBef>
              <a:spcAft>
                <a:spcPts val="0"/>
              </a:spcAft>
              <a:buSzPts val="2560"/>
              <a:buChar char="⚫"/>
              <a:defRPr sz="3200"/>
            </a:lvl1pPr>
            <a:lvl2pPr marL="914400" lvl="1" indent="-406400" algn="l">
              <a:spcBef>
                <a:spcPts val="550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rgbClr val="FEF9F3">
              <a:alpha val="32941"/>
            </a:srgbClr>
          </a:solidFill>
          <a:ln w="9525" cap="rnd" cmpd="sng">
            <a:solidFill>
              <a:srgbClr val="D1C1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1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0" cap="rnd" cmpd="sng">
            <a:solidFill>
              <a:srgbClr val="FFF5DB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5400000" algn="tl" rotWithShape="0">
              <a:srgbClr val="ADA48C">
                <a:alpha val="8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1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C5B390"/>
            </a:solidFill>
            <a:prstDash val="solid"/>
            <a:round/>
            <a:headEnd type="none" w="sm" len="sm"/>
            <a:tailEnd type="none" w="sm" len="sm"/>
          </a:ln>
          <a:effectLst>
            <a:outerShdw blurRad="12700" dist="15000" dir="4500000" algn="tl" rotWithShape="0">
              <a:srgbClr val="564E4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1"/>
          <p:cNvSpPr txBox="1"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116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sz="3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406400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B3A78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B3A78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" name="Google Shape;19;p11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F6A5F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"/>
          <p:cNvSpPr txBox="1">
            <a:spLocks noGrp="1"/>
          </p:cNvSpPr>
          <p:nvPr>
            <p:ph type="ctrTitle"/>
          </p:nvPr>
        </p:nvSpPr>
        <p:spPr>
          <a:xfrm>
            <a:off x="234950" y="231775"/>
            <a:ext cx="8915400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rgbClr val="562214"/>
                </a:solidFill>
              </a:rPr>
              <a:t>OMD - RÉGION AOC</a:t>
            </a:r>
            <a:br>
              <a:rPr lang="en-GB" sz="2800" dirty="0">
                <a:solidFill>
                  <a:srgbClr val="562214"/>
                </a:solidFill>
              </a:rPr>
            </a:br>
            <a:br>
              <a:rPr lang="en-GB" sz="2800" dirty="0">
                <a:solidFill>
                  <a:srgbClr val="562214"/>
                </a:solidFill>
              </a:rPr>
            </a:br>
            <a:r>
              <a:rPr lang="en-GB" sz="2800" dirty="0">
                <a:solidFill>
                  <a:srgbClr val="00B050"/>
                </a:solidFill>
              </a:rPr>
              <a:t>PRÉSENTATION DU </a:t>
            </a:r>
            <a:r>
              <a:rPr lang="en-GB" sz="2800" dirty="0">
                <a:solidFill>
                  <a:srgbClr val="FF6600"/>
                </a:solidFill>
              </a:rPr>
              <a:t>COMITÉ </a:t>
            </a:r>
            <a:r>
              <a:rPr lang="en-GB" sz="2800" u="sng" dirty="0">
                <a:solidFill>
                  <a:srgbClr val="FF6600"/>
                </a:solidFill>
                <a:latin typeface="Gill Sans"/>
                <a:ea typeface="Gill Sans"/>
                <a:cs typeface="Gill Sans"/>
                <a:sym typeface="Gill Sans"/>
              </a:rPr>
              <a:t>FINANCIER</a:t>
            </a:r>
            <a:r>
              <a:rPr lang="en-GB" sz="2800" dirty="0">
                <a:solidFill>
                  <a:srgbClr val="FF6600"/>
                </a:solidFill>
              </a:rPr>
              <a:t>(CF) : </a:t>
            </a:r>
            <a:r>
              <a:rPr lang="en-GB" sz="2800" u="sng" dirty="0">
                <a:solidFill>
                  <a:srgbClr val="0000FF"/>
                </a:solidFill>
              </a:rPr>
              <a:t>RÉUNION BUDGÉTAIRE DE LA COMMISSION DES FINANCES </a:t>
            </a:r>
            <a:br>
              <a:rPr lang="en-GB" sz="2800" u="sng" dirty="0">
                <a:solidFill>
                  <a:srgbClr val="0000FF"/>
                </a:solidFill>
              </a:rPr>
            </a:br>
            <a:r>
              <a:rPr lang="en-GB" sz="2800" dirty="0">
                <a:solidFill>
                  <a:srgbClr val="00B050"/>
                </a:solidFill>
              </a:rPr>
              <a:t>CONAKRY </a:t>
            </a:r>
            <a:r>
              <a:rPr lang="en-GB" sz="2400" dirty="0">
                <a:solidFill>
                  <a:schemeClr val="dk1"/>
                </a:solidFill>
              </a:rPr>
              <a:t>(15.12.22)</a:t>
            </a:r>
            <a:br>
              <a:rPr lang="en-GB" sz="2400" dirty="0">
                <a:solidFill>
                  <a:srgbClr val="FF6600"/>
                </a:solidFill>
              </a:rPr>
            </a:br>
            <a:endParaRPr sz="2400" dirty="0">
              <a:solidFill>
                <a:srgbClr val="0000FF"/>
              </a:solidFill>
            </a:endParaRPr>
          </a:p>
        </p:txBody>
      </p:sp>
      <p:sp>
        <p:nvSpPr>
          <p:cNvPr id="113" name="Google Shape;113;p2"/>
          <p:cNvSpPr txBox="1">
            <a:spLocks noGrp="1"/>
          </p:cNvSpPr>
          <p:nvPr>
            <p:ph type="subTitle" idx="1"/>
          </p:nvPr>
        </p:nvSpPr>
        <p:spPr>
          <a:xfrm>
            <a:off x="76200" y="3073400"/>
            <a:ext cx="91440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 fontScale="25000" lnSpcReduction="20000"/>
          </a:bodyPr>
          <a:lstStyle/>
          <a:p>
            <a:pPr marL="27432" lvl="0" indent="0" algn="ctr" rtl="0">
              <a:spcBef>
                <a:spcPts val="0"/>
              </a:spcBef>
              <a:spcAft>
                <a:spcPts val="0"/>
              </a:spcAft>
              <a:buSzPct val="80000"/>
              <a:buFont typeface="Noto Sans Symbols"/>
              <a:buNone/>
            </a:pPr>
            <a:endParaRPr sz="3200" b="1" dirty="0">
              <a:solidFill>
                <a:schemeClr val="hlink"/>
              </a:solidFill>
            </a:endParaRPr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endParaRPr sz="3200" b="1" dirty="0"/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r>
              <a:rPr lang="en-GB" sz="14000" b="1" dirty="0">
                <a:solidFill>
                  <a:srgbClr val="FF0000"/>
                </a:solidFill>
              </a:rPr>
              <a:t>NOUVEAU BARÈME DES CONTRIBUTIONS, EN VIGUEUR À PARTIR DE 2023</a:t>
            </a:r>
            <a:endParaRPr dirty="0"/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endParaRPr sz="10000" b="1" dirty="0">
              <a:solidFill>
                <a:schemeClr val="dk1"/>
              </a:solidFill>
            </a:endParaRPr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r>
              <a:rPr lang="en-GB" sz="12000" b="1" dirty="0" err="1">
                <a:solidFill>
                  <a:schemeClr val="dk1"/>
                </a:solidFill>
              </a:rPr>
              <a:t>Présenté</a:t>
            </a:r>
            <a:r>
              <a:rPr lang="en-GB" sz="12000" b="1" dirty="0">
                <a:solidFill>
                  <a:schemeClr val="dk1"/>
                </a:solidFill>
              </a:rPr>
              <a:t> par : </a:t>
            </a:r>
            <a:r>
              <a:rPr lang="en-GB" sz="12000" b="1" dirty="0">
                <a:solidFill>
                  <a:srgbClr val="FF0000"/>
                </a:solidFill>
              </a:rPr>
              <a:t>PRÉSIDENT</a:t>
            </a:r>
            <a:endParaRPr dirty="0"/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endParaRPr sz="10000" b="1" dirty="0">
              <a:solidFill>
                <a:schemeClr val="dk1"/>
              </a:solidFill>
            </a:endParaRPr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r>
              <a:rPr lang="en-GB" sz="10800" b="1" dirty="0" err="1">
                <a:solidFill>
                  <a:srgbClr val="00B050"/>
                </a:solidFill>
              </a:rPr>
              <a:t>Alhajie</a:t>
            </a:r>
            <a:r>
              <a:rPr lang="en-GB" sz="10800" b="1" dirty="0">
                <a:solidFill>
                  <a:srgbClr val="00B050"/>
                </a:solidFill>
              </a:rPr>
              <a:t> </a:t>
            </a:r>
            <a:r>
              <a:rPr lang="en-GB" sz="10800" b="1" dirty="0" err="1">
                <a:solidFill>
                  <a:srgbClr val="00B050"/>
                </a:solidFill>
              </a:rPr>
              <a:t>Saihou</a:t>
            </a:r>
            <a:r>
              <a:rPr lang="en-GB" sz="10800" b="1" dirty="0">
                <a:solidFill>
                  <a:srgbClr val="00B050"/>
                </a:solidFill>
              </a:rPr>
              <a:t> Denton, MSc, FCCA, FMAAT </a:t>
            </a:r>
            <a:r>
              <a:rPr lang="en-GB" sz="10800" b="1" dirty="0">
                <a:solidFill>
                  <a:srgbClr val="0000FF"/>
                </a:solidFill>
              </a:rPr>
              <a:t>(</a:t>
            </a:r>
            <a:r>
              <a:rPr lang="en-GB" sz="10800" b="1" dirty="0" err="1">
                <a:solidFill>
                  <a:srgbClr val="0000FF"/>
                </a:solidFill>
              </a:rPr>
              <a:t>Gambie</a:t>
            </a:r>
            <a:r>
              <a:rPr lang="en-GB" sz="10800" b="1" dirty="0">
                <a:solidFill>
                  <a:srgbClr val="0000FF"/>
                </a:solidFill>
              </a:rPr>
              <a:t>) </a:t>
            </a:r>
            <a:r>
              <a:rPr lang="en-GB" sz="12000" b="1" dirty="0">
                <a:solidFill>
                  <a:schemeClr val="dk1"/>
                </a:solidFill>
              </a:rPr>
              <a:t>Directeur des finances et de la </a:t>
            </a:r>
            <a:r>
              <a:rPr lang="en-GB" sz="12000" b="1" dirty="0" err="1">
                <a:solidFill>
                  <a:schemeClr val="dk1"/>
                </a:solidFill>
              </a:rPr>
              <a:t>comptabilité</a:t>
            </a:r>
            <a:endParaRPr dirty="0"/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endParaRPr sz="4000" b="1" dirty="0"/>
          </a:p>
          <a:p>
            <a:pPr marL="27432" lvl="0" indent="0" algn="ctr" rtl="0">
              <a:spcBef>
                <a:spcPts val="600"/>
              </a:spcBef>
              <a:spcAft>
                <a:spcPts val="0"/>
              </a:spcAft>
              <a:buSzPct val="80000"/>
              <a:buFont typeface="Noto Sans Symbols"/>
              <a:buNone/>
            </a:pPr>
            <a:endParaRPr sz="9200" b="1" dirty="0">
              <a:solidFill>
                <a:srgbClr val="0000FF"/>
              </a:solidFill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234950" y="2743200"/>
            <a:ext cx="8305800" cy="0"/>
          </a:xfrm>
          <a:prstGeom prst="straightConnector1">
            <a:avLst/>
          </a:prstGeom>
          <a:noFill/>
          <a:ln w="19050" cap="flat" cmpd="sng">
            <a:solidFill>
              <a:srgbClr val="B2B2B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"/>
          <p:cNvSpPr txBox="1">
            <a:spLocks noGrp="1"/>
          </p:cNvSpPr>
          <p:nvPr>
            <p:ph type="ctrTitle"/>
          </p:nvPr>
        </p:nvSpPr>
        <p:spPr>
          <a:xfrm>
            <a:off x="1103313" y="1514475"/>
            <a:ext cx="80772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rgbClr val="562214"/>
                </a:solidFill>
              </a:rPr>
              <a:t>NOTE :</a:t>
            </a:r>
            <a:br>
              <a:rPr lang="en-GB" sz="3200" dirty="0">
                <a:solidFill>
                  <a:srgbClr val="562214"/>
                </a:solidFill>
              </a:rPr>
            </a:br>
            <a:r>
              <a:rPr lang="en-GB" sz="3200" b="1" dirty="0">
                <a:solidFill>
                  <a:srgbClr val="00B050"/>
                </a:solidFill>
              </a:rPr>
              <a:t>INITIALEMENT PROPOSÉ ET RECOMMANDÉ </a:t>
            </a:r>
            <a:r>
              <a:rPr lang="en-GB" sz="3200" b="1" dirty="0">
                <a:solidFill>
                  <a:schemeClr val="dk1"/>
                </a:solidFill>
              </a:rPr>
              <a:t>LORS DE LA </a:t>
            </a:r>
            <a:br>
              <a:rPr lang="en-GB" sz="3200" b="1" dirty="0">
                <a:solidFill>
                  <a:srgbClr val="FF6600"/>
                </a:solidFill>
              </a:rPr>
            </a:br>
            <a:r>
              <a:rPr lang="en-GB" sz="3200" b="1" dirty="0">
                <a:solidFill>
                  <a:srgbClr val="FF6600"/>
                </a:solidFill>
              </a:rPr>
              <a:t>1</a:t>
            </a:r>
            <a:r>
              <a:rPr lang="en-GB" sz="3200" b="1" baseline="30000" dirty="0">
                <a:solidFill>
                  <a:srgbClr val="FF6600"/>
                </a:solidFill>
              </a:rPr>
              <a:t>ST</a:t>
            </a:r>
            <a:r>
              <a:rPr lang="en-GB" sz="3200" b="1" dirty="0">
                <a:solidFill>
                  <a:srgbClr val="FF6600"/>
                </a:solidFill>
              </a:rPr>
              <a:t> SESSION BUDGÉTAIRE DES DIRECTEURS GÉNÉRAUX DES DOUANES DE L'OMC-OCDE (VIRTUELLE)</a:t>
            </a:r>
            <a:br>
              <a:rPr lang="en-GB" sz="3200" b="1" dirty="0">
                <a:solidFill>
                  <a:srgbClr val="FF6600"/>
                </a:solidFill>
              </a:rPr>
            </a:br>
            <a:r>
              <a:rPr lang="en-GB" sz="3200" b="1" dirty="0">
                <a:solidFill>
                  <a:schemeClr val="dk1"/>
                </a:solidFill>
              </a:rPr>
              <a:t>LE </a:t>
            </a:r>
            <a:br>
              <a:rPr lang="en-GB" sz="3200" b="1" dirty="0">
                <a:solidFill>
                  <a:schemeClr val="dk1"/>
                </a:solidFill>
              </a:rPr>
            </a:br>
            <a:r>
              <a:rPr lang="en-GB" sz="3200" b="1" dirty="0">
                <a:solidFill>
                  <a:srgbClr val="0000FF"/>
                </a:solidFill>
              </a:rPr>
              <a:t>2</a:t>
            </a:r>
            <a:r>
              <a:rPr lang="en-GB" sz="3200" b="1" baseline="30000" dirty="0">
                <a:solidFill>
                  <a:srgbClr val="0000FF"/>
                </a:solidFill>
              </a:rPr>
              <a:t>ND</a:t>
            </a:r>
            <a:r>
              <a:rPr lang="en-GB" sz="3200" b="1" dirty="0">
                <a:solidFill>
                  <a:srgbClr val="0000FF"/>
                </a:solidFill>
              </a:rPr>
              <a:t> DECEMBRE 2021 </a:t>
            </a:r>
            <a:r>
              <a:rPr lang="en-GB" sz="3200" b="1" dirty="0">
                <a:solidFill>
                  <a:schemeClr val="dk1"/>
                </a:solidFill>
              </a:rPr>
              <a:t>et à la </a:t>
            </a:r>
            <a:r>
              <a:rPr lang="en-GB" sz="3200" b="1" dirty="0" err="1">
                <a:solidFill>
                  <a:srgbClr val="0000FF"/>
                </a:solidFill>
              </a:rPr>
              <a:t>réunion</a:t>
            </a:r>
            <a:r>
              <a:rPr lang="en-GB" sz="3200" b="1" dirty="0">
                <a:solidFill>
                  <a:srgbClr val="0000FF"/>
                </a:solidFill>
              </a:rPr>
              <a:t> des DG à Brazzaville..</a:t>
            </a:r>
            <a:r>
              <a:rPr lang="en-GB" sz="3200" b="1" dirty="0" err="1">
                <a:solidFill>
                  <a:srgbClr val="0000FF"/>
                </a:solidFill>
              </a:rPr>
              <a:t>mai</a:t>
            </a:r>
            <a:r>
              <a:rPr lang="en-GB" sz="3200" b="1" dirty="0">
                <a:solidFill>
                  <a:srgbClr val="0000FF"/>
                </a:solidFill>
              </a:rPr>
              <a:t> 2022</a:t>
            </a:r>
            <a:br>
              <a:rPr lang="en-GB" sz="3200" b="1" dirty="0">
                <a:solidFill>
                  <a:srgbClr val="0000FF"/>
                </a:solidFill>
              </a:rPr>
            </a:br>
            <a:br>
              <a:rPr lang="en-GB" sz="3200" b="1" dirty="0">
                <a:solidFill>
                  <a:srgbClr val="0000FF"/>
                </a:solidFill>
              </a:rPr>
            </a:br>
            <a:r>
              <a:rPr lang="en-GB" sz="3200" b="1" dirty="0">
                <a:solidFill>
                  <a:srgbClr val="FF0000"/>
                </a:solidFill>
              </a:rPr>
              <a:t>APPROUVÉ EN JUIN 2022</a:t>
            </a:r>
            <a:endParaRPr sz="2800" b="1" dirty="0">
              <a:solidFill>
                <a:srgbClr val="FF0000"/>
              </a:solidFill>
            </a:endParaRPr>
          </a:p>
        </p:txBody>
      </p:sp>
      <p:sp>
        <p:nvSpPr>
          <p:cNvPr id="123" name="Google Shape;123;p3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  <p:sp>
        <p:nvSpPr>
          <p:cNvPr id="131" name="Google Shape;131;p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200">
              <a:solidFill>
                <a:srgbClr val="B5A7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4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B2B2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4"/>
          <p:cNvSpPr txBox="1"/>
          <p:nvPr/>
        </p:nvSpPr>
        <p:spPr>
          <a:xfrm>
            <a:off x="-228600" y="242888"/>
            <a:ext cx="929957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u="sng" dirty="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	NOUVEAU PROJET DE BARÈME DES CONTRIBUTIONS</a:t>
            </a:r>
            <a:endParaRPr sz="2800" b="1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4"/>
          <p:cNvSpPr/>
          <p:nvPr/>
        </p:nvSpPr>
        <p:spPr>
          <a:xfrm>
            <a:off x="762000" y="730250"/>
            <a:ext cx="8382000" cy="61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CONTEXTE :</a:t>
            </a:r>
            <a:endParaRPr sz="20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Cotisations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Fixées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à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10 000 euros pendant 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plus de 10 ans... ! 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Tous les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membres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ne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paient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pas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leurs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cotisations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année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des contributions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maximales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230 000 euros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 budget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régional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l'OMD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-AOC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moins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 DOUBLE de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montant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Écart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financement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du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budget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régional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généralement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supérieur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à 50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Écart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financement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financé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 les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réserves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n'est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pas la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meilleure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pratique</a:t>
            </a:r>
            <a:endParaRPr sz="11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LA JUSTIFICATION DU CHANGEMENT :</a:t>
            </a:r>
            <a:endParaRPr sz="20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 budget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doit </a:t>
            </a:r>
            <a:r>
              <a:rPr lang="en-GB" sz="1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abordable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suffisant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financer les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activités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pertinentes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GB" sz="1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OMD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-AOC.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Des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preuves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évidentes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GB" sz="1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inadéquation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nos</a:t>
            </a:r>
            <a:r>
              <a:rPr lang="en-GB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contributions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financement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constant 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à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partir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réserves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n'est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pas viable !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Nécessité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d'</a:t>
            </a:r>
            <a:r>
              <a:rPr lang="en-GB" sz="18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AUGMENTER</a:t>
            </a:r>
            <a:r>
              <a:rPr lang="en-GB" sz="18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couvrir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déficit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financement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du budget</a:t>
            </a:r>
            <a:endParaRPr sz="11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Augmentation des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contributions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totales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(114 000 €) à 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344 000 €.</a:t>
            </a:r>
            <a:endParaRPr sz="18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Nécessité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d'</a:t>
            </a:r>
            <a:r>
              <a:rPr lang="en-GB" sz="18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AUGMENTER</a:t>
            </a:r>
            <a:r>
              <a:rPr lang="en-GB" sz="18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couvrir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inflation</a:t>
            </a:r>
            <a:r>
              <a:rPr lang="en-GB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financer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activités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en-GB" sz="1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efficace</a:t>
            </a:r>
            <a:endParaRPr sz="11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  <p:sp>
        <p:nvSpPr>
          <p:cNvPr id="142" name="Google Shape;142;p5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200">
              <a:solidFill>
                <a:srgbClr val="B5A7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B2B2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-1588" y="395288"/>
            <a:ext cx="929957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 dirty="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	   NOUVEAU PROJET DE BARÈME DES CONTRIBUTIONS</a:t>
            </a:r>
            <a:endParaRPr sz="2400" b="1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885908" y="730250"/>
            <a:ext cx="8156575" cy="61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PROPOSITION :</a:t>
            </a:r>
            <a:endParaRPr sz="24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⮚"/>
            </a:pP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Augmenter les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cotisations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à au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moins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12 000 euros et plus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Introduire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nouveau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barème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contributions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reconnaisse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différentes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forces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économiques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membres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Plus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vous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riche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plus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vous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payez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 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vice versa.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 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nouveau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barème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des contributions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sera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basé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sur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tranches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liées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produit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intérieur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brut (PIB).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 PIB de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pays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sera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tiré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dernière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publication des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Perspectives de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l'économie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mondiale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du FMI. 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Les contributions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seront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basées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sur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PIB de la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bande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tombant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année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 moment de la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budgétisation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Noto Sans Symbols"/>
              <a:buChar char="⮚"/>
            </a:pP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COMME SUIT :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7 mai 2023</a:t>
            </a:r>
            <a:endParaRPr b="1"/>
          </a:p>
        </p:txBody>
      </p:sp>
      <p:sp>
        <p:nvSpPr>
          <p:cNvPr id="153" name="Google Shape;153;p6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1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200" b="1">
              <a:solidFill>
                <a:srgbClr val="B5A7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6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B2B2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6"/>
          <p:cNvSpPr txBox="1"/>
          <p:nvPr/>
        </p:nvSpPr>
        <p:spPr>
          <a:xfrm>
            <a:off x="-228600" y="68263"/>
            <a:ext cx="929957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u="sng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	 PIB DES PAYS WCO-WCA : OCT 2021</a:t>
            </a:r>
            <a:endParaRPr sz="3600" b="1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914400" y="433388"/>
            <a:ext cx="8156575" cy="61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7" name="Google Shape;157;p6"/>
          <p:cNvGraphicFramePr/>
          <p:nvPr/>
        </p:nvGraphicFramePr>
        <p:xfrm>
          <a:off x="914400" y="533400"/>
          <a:ext cx="8229600" cy="602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8229600" imgH="6027738" progId="Excel.Sheet.12">
                  <p:embed/>
                </p:oleObj>
              </mc:Choice>
              <mc:Fallback>
                <p:oleObj r:id="rId3" imgW="8229600" imgH="6027738" progId="Excel.Sheet.12">
                  <p:embed/>
                  <p:pic>
                    <p:nvPicPr>
                      <p:cNvPr id="157" name="Google Shape;157;p6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914400" y="533400"/>
                        <a:ext cx="8229600" cy="602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200">
              <a:solidFill>
                <a:srgbClr val="B5A7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B2B2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7"/>
          <p:cNvSpPr txBox="1"/>
          <p:nvPr/>
        </p:nvSpPr>
        <p:spPr>
          <a:xfrm>
            <a:off x="-533400" y="68263"/>
            <a:ext cx="9906000" cy="204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u="sng" dirty="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	BANDES DE PIB ET CONTRIBUTION PROPOSÉE</a:t>
            </a:r>
            <a:endParaRPr sz="3200" b="1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914400" y="433388"/>
            <a:ext cx="8156575" cy="61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9" name="Google Shape;169;p7"/>
          <p:cNvGraphicFramePr/>
          <p:nvPr/>
        </p:nvGraphicFramePr>
        <p:xfrm>
          <a:off x="1066800" y="433388"/>
          <a:ext cx="8004175" cy="612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8004175" imgH="6127750" progId="Excel.Sheet.12">
                  <p:embed/>
                </p:oleObj>
              </mc:Choice>
              <mc:Fallback>
                <p:oleObj r:id="rId3" imgW="8004175" imgH="6127750" progId="Excel.Sheet.12">
                  <p:embed/>
                  <p:pic>
                    <p:nvPicPr>
                      <p:cNvPr id="169" name="Google Shape;169;p7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1066800" y="433388"/>
                        <a:ext cx="8004175" cy="612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  <p:sp>
        <p:nvSpPr>
          <p:cNvPr id="177" name="Google Shape;177;p8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200">
              <a:solidFill>
                <a:srgbClr val="B5A7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B2B2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-304800" y="0"/>
            <a:ext cx="9375775" cy="296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u="sng" dirty="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	CONTRIBUTION PROPOSÉE BASÉE SUR LE PIB</a:t>
            </a:r>
            <a:endParaRPr sz="3200" b="1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914400" y="433388"/>
            <a:ext cx="8156575" cy="61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1" name="Google Shape;181;p8"/>
          <p:cNvGraphicFramePr/>
          <p:nvPr>
            <p:extLst>
              <p:ext uri="{D42A27DB-BD31-4B8C-83A1-F6EECF244321}">
                <p14:modId xmlns:p14="http://schemas.microsoft.com/office/powerpoint/2010/main" val="3766582408"/>
              </p:ext>
            </p:extLst>
          </p:nvPr>
        </p:nvGraphicFramePr>
        <p:xfrm>
          <a:off x="914400" y="593725"/>
          <a:ext cx="8080375" cy="612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8080375" imgH="6127750" progId="Excel.Sheet.12">
                  <p:embed/>
                </p:oleObj>
              </mc:Choice>
              <mc:Fallback>
                <p:oleObj r:id="rId3" imgW="8080375" imgH="6127750" progId="Excel.Sheet.12">
                  <p:embed/>
                  <p:pic>
                    <p:nvPicPr>
                      <p:cNvPr id="181" name="Google Shape;181;p8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914400" y="593725"/>
                        <a:ext cx="8080375" cy="612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7 mai 2023</a:t>
            </a:r>
            <a:endParaRPr/>
          </a:p>
        </p:txBody>
      </p:sp>
      <p:sp>
        <p:nvSpPr>
          <p:cNvPr id="189" name="Google Shape;189;p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B5A788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200">
              <a:solidFill>
                <a:srgbClr val="B5A7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 txBox="1"/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B2B2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9"/>
          <p:cNvSpPr txBox="1"/>
          <p:nvPr/>
        </p:nvSpPr>
        <p:spPr>
          <a:xfrm>
            <a:off x="-228600" y="68263"/>
            <a:ext cx="929957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u="sng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rPr>
              <a:t>	RECOMMANDATIONS (2022)</a:t>
            </a:r>
            <a:endParaRPr sz="3600" b="1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9"/>
          <p:cNvSpPr/>
          <p:nvPr/>
        </p:nvSpPr>
        <p:spPr>
          <a:xfrm>
            <a:off x="914400" y="433388"/>
            <a:ext cx="8229600" cy="61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à </a:t>
            </a:r>
            <a:r>
              <a:rPr lang="en-GB" sz="2400" b="1" u="sng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mettre</a:t>
            </a:r>
            <a:r>
              <a:rPr lang="en-GB" sz="24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1" u="sng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GB" sz="24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1" u="sng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œuvre</a:t>
            </a:r>
            <a:r>
              <a:rPr lang="en-GB" sz="2400" b="1" u="sng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par les DG :</a:t>
            </a:r>
            <a:endParaRPr sz="2400" dirty="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 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nouveau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barème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cotisations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à adopter pour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l'exercice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2023 (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avec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effet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au 1er</a:t>
            </a:r>
            <a:r>
              <a:rPr lang="en-GB" sz="2000" b="1" baseline="30000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janvier</a:t>
            </a:r>
            <a:r>
              <a:rPr lang="en-GB" sz="20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2023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commission des finances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doit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déterminer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 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contributions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pays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avant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début de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année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commission des finances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doit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présenter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nouvelles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contributions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statutaires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à la 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session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budgétaire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des DG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adoption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budget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régional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année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suivante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 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vice-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président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doit 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informer les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membres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leurs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nouvelles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contributions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avant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 fin de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l'année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conformément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manuel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procédures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budgétaires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financières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dirty="0"/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cotisations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pour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chaque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année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doivent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payées</a:t>
            </a:r>
            <a:r>
              <a:rPr lang="en-GB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 plus tard 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 31</a:t>
            </a:r>
            <a:r>
              <a:rPr lang="en-GB" sz="2000" baseline="30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GB" sz="20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mars </a:t>
            </a:r>
            <a:r>
              <a:rPr lang="en-GB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la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même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année</a:t>
            </a:r>
            <a:r>
              <a:rPr lang="en-GB" sz="2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0"/>
          <p:cNvSpPr txBox="1">
            <a:spLocks noGrp="1"/>
          </p:cNvSpPr>
          <p:nvPr>
            <p:ph type="ctrTitle"/>
          </p:nvPr>
        </p:nvSpPr>
        <p:spPr>
          <a:xfrm>
            <a:off x="533400" y="76201"/>
            <a:ext cx="838200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u="sng" dirty="0">
                <a:solidFill>
                  <a:srgbClr val="C00000"/>
                </a:solidFill>
              </a:rPr>
              <a:t>CONCLUSION :</a:t>
            </a:r>
            <a:br>
              <a:rPr lang="en-GB" sz="3200" b="1" dirty="0">
                <a:solidFill>
                  <a:srgbClr val="00B050"/>
                </a:solidFill>
              </a:rPr>
            </a:br>
            <a:r>
              <a:rPr lang="en-GB" sz="3200" b="1" dirty="0">
                <a:solidFill>
                  <a:srgbClr val="00B050"/>
                </a:solidFill>
              </a:rPr>
              <a:t>"L'HEURE DU CHANGEMENT !!!!!!!"</a:t>
            </a:r>
            <a:br>
              <a:rPr lang="en-GB" sz="3200" b="1" dirty="0">
                <a:solidFill>
                  <a:srgbClr val="0000FF"/>
                </a:solidFill>
              </a:rPr>
            </a:br>
            <a:br>
              <a:rPr lang="en-GB" sz="3200" b="1" dirty="0">
                <a:solidFill>
                  <a:srgbClr val="0000FF"/>
                </a:solidFill>
              </a:rPr>
            </a:br>
            <a:r>
              <a:rPr lang="en-GB" sz="3200" b="1" dirty="0">
                <a:solidFill>
                  <a:schemeClr val="dk1"/>
                </a:solidFill>
              </a:rPr>
              <a:t>Avec : </a:t>
            </a:r>
            <a:r>
              <a:rPr lang="en-GB" sz="3200" b="1" dirty="0">
                <a:solidFill>
                  <a:srgbClr val="0000FF"/>
                </a:solidFill>
              </a:rPr>
              <a:t>BON LEADERSHIP</a:t>
            </a:r>
            <a:br>
              <a:rPr lang="en-GB" sz="3200" b="1" dirty="0">
                <a:solidFill>
                  <a:srgbClr val="0000FF"/>
                </a:solidFill>
              </a:rPr>
            </a:br>
            <a:r>
              <a:rPr lang="en-GB" sz="3200" b="1" dirty="0">
                <a:solidFill>
                  <a:schemeClr val="dk1"/>
                </a:solidFill>
              </a:rPr>
              <a:t>TRAVAIL D'ÉQUIPE ET </a:t>
            </a:r>
            <a:r>
              <a:rPr lang="en-GB" sz="3200" b="1" dirty="0">
                <a:solidFill>
                  <a:srgbClr val="FF0000"/>
                </a:solidFill>
              </a:rPr>
              <a:t>DÉTERMINATION </a:t>
            </a:r>
            <a:br>
              <a:rPr lang="en-GB" sz="3200" b="1" dirty="0">
                <a:solidFill>
                  <a:srgbClr val="0000FF"/>
                </a:solidFill>
              </a:rPr>
            </a:br>
            <a:r>
              <a:rPr lang="en-GB" sz="3200" b="1" dirty="0">
                <a:solidFill>
                  <a:srgbClr val="FF6600"/>
                </a:solidFill>
              </a:rPr>
              <a:t> </a:t>
            </a:r>
            <a:br>
              <a:rPr lang="en-GB" sz="3200" u="sng" dirty="0">
                <a:solidFill>
                  <a:srgbClr val="FF0000"/>
                </a:solidFill>
              </a:rPr>
            </a:br>
            <a:endParaRPr sz="3200" dirty="0">
              <a:solidFill>
                <a:srgbClr val="0000FF"/>
              </a:solidFill>
            </a:endParaRPr>
          </a:p>
        </p:txBody>
      </p:sp>
      <p:sp>
        <p:nvSpPr>
          <p:cNvPr id="200" name="Google Shape;200;p10"/>
          <p:cNvSpPr txBox="1">
            <a:spLocks noGrp="1"/>
          </p:cNvSpPr>
          <p:nvPr>
            <p:ph type="subTitle" idx="1"/>
          </p:nvPr>
        </p:nvSpPr>
        <p:spPr>
          <a:xfrm>
            <a:off x="0" y="3570136"/>
            <a:ext cx="9144000" cy="3059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SzPts val="5600"/>
              <a:buNone/>
            </a:pPr>
            <a:r>
              <a:rPr lang="en-GB" sz="5400" b="1" dirty="0">
                <a:solidFill>
                  <a:srgbClr val="0000FF"/>
                </a:solidFill>
              </a:rPr>
              <a:t>NOUS POUVONS LE FAIRE !!!</a:t>
            </a:r>
            <a:endParaRPr sz="1800" dirty="0"/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SzPts val="2560"/>
              <a:buNone/>
            </a:pPr>
            <a:endParaRPr sz="2000" b="1" dirty="0">
              <a:solidFill>
                <a:srgbClr val="0000FF"/>
              </a:solidFill>
            </a:endParaRPr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SzPts val="2560"/>
              <a:buNone/>
            </a:pPr>
            <a:r>
              <a:rPr lang="en-GB" sz="2000" b="1" dirty="0">
                <a:solidFill>
                  <a:srgbClr val="0000FF"/>
                </a:solidFill>
              </a:rPr>
              <a:t>MERCI !!!!!!</a:t>
            </a:r>
            <a:endParaRPr sz="1800" dirty="0"/>
          </a:p>
        </p:txBody>
      </p:sp>
      <p:sp>
        <p:nvSpPr>
          <p:cNvPr id="201" name="Google Shape;201;p1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07 mai 2023</a:t>
            </a:r>
            <a:endParaRPr/>
          </a:p>
        </p:txBody>
      </p:sp>
      <p:cxnSp>
        <p:nvCxnSpPr>
          <p:cNvPr id="202" name="Google Shape;202;p10"/>
          <p:cNvCxnSpPr/>
          <p:nvPr/>
        </p:nvCxnSpPr>
        <p:spPr>
          <a:xfrm>
            <a:off x="533400" y="4114800"/>
            <a:ext cx="8229600" cy="0"/>
          </a:xfrm>
          <a:prstGeom prst="straightConnector1">
            <a:avLst/>
          </a:prstGeom>
          <a:noFill/>
          <a:ln w="19050" cap="flat" cmpd="sng">
            <a:solidFill>
              <a:srgbClr val="B2B2B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On-screen Show (4:3)</PresentationFormat>
  <Paragraphs>96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Noto Sans Symbols</vt:lpstr>
      <vt:lpstr>Verdana</vt:lpstr>
      <vt:lpstr>Arial</vt:lpstr>
      <vt:lpstr>Gill Sans</vt:lpstr>
      <vt:lpstr>Solstice</vt:lpstr>
      <vt:lpstr>Microsoft Excel Worksheet</vt:lpstr>
      <vt:lpstr>OMD - RÉGION AOC  PRÉSENTATION DU COMITÉ FINANCIER(CF) : RÉUNION BUDGÉTAIRE DE LA COMMISSION DES FINANCES  CONAKRY (15.12.22) </vt:lpstr>
      <vt:lpstr>NOTE : INITIALEMENT PROPOSÉ ET RECOMMANDÉ LORS DE LA  1ST SESSION BUDGÉTAIRE DES DIRECTEURS GÉNÉRAUX DES DOUANES DE L'OMC-OCDE (VIRTUELLE) LE  2ND DECEMBRE 2021 et à la réunion des DG à Brazzaville..mai 2022  APPROUVÉ EN JUIN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 : "L'HEURE DU CHANGEMENT !!!!!!!"  Avec : BON LEADERSHIP TRAVAIL D'ÉQUIPE ET DÉTERMINATION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OMD - RÉGION AOC  PRÉSENTATION DU COMITÉ FINANCIER(CF) : RÉUNION BUDGÉTAIRE DE LA COMMISSION DES FINANCES  CONAKRY (15.12.22) </dc:title>
  <dc:creator>Administrator</dc:creator>
  <cp:lastModifiedBy>Cherno Omar BARRY</cp:lastModifiedBy>
  <cp:revision>1</cp:revision>
  <dcterms:created xsi:type="dcterms:W3CDTF">2006-03-09T15:17:27Z</dcterms:created>
  <dcterms:modified xsi:type="dcterms:W3CDTF">2023-05-08T07:35:05Z</dcterms:modified>
</cp:coreProperties>
</file>